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8"/>
  </p:notesMasterIdLst>
  <p:sldIdLst>
    <p:sldId id="281" r:id="rId5"/>
    <p:sldId id="282" r:id="rId6"/>
    <p:sldId id="283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9100"/>
    <a:srgbClr val="FFFCE9"/>
    <a:srgbClr val="201A3C"/>
    <a:srgbClr val="CC0099"/>
    <a:srgbClr val="D03E82"/>
    <a:srgbClr val="FFCC00"/>
    <a:srgbClr val="007174"/>
    <a:srgbClr val="009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4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3093-8D87-406F-B46D-69C6C8508F13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5155-CBA4-40E1-987D-7FD148655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3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2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1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10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38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23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38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25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5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4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0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A978C-FF08-4076-B5AB-2AE64C16DA6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22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svg"/><Relationship Id="rId1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blank weekly planner&#10;&#10;AI-generated content may be incorrect.">
            <a:extLst>
              <a:ext uri="{FF2B5EF4-FFF2-40B4-BE49-F238E27FC236}">
                <a16:creationId xmlns:a16="http://schemas.microsoft.com/office/drawing/2014/main" id="{962AAB03-357E-4AA6-FF40-CCBC0B92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40" y="-3536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3A9492-EC34-52CB-9144-09588044E719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Our hot and cold grab &amp; go selection alongside soup of the day and filled jacket potatoes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0C971CA-DF83-F634-06C9-410AA0A91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C4B7FD-063F-59A9-E0CF-5EBD33E3B303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>
                <a:solidFill>
                  <a:srgbClr val="F49100"/>
                </a:solidFill>
                <a:latin typeface="Campaign Thin" panose="02000000000000000000" pitchFamily="50" charset="0"/>
              </a:rPr>
              <a:t>Added plant protein</a:t>
            </a:r>
            <a:endParaRPr kumimoji="0" lang="en-GB" sz="1000" b="1" u="none" strike="noStrike" kern="1200" cap="none" spc="0" normalizeH="0" baseline="0" noProof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94858-8966-65DB-0BED-FC4ACC60EDF5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Vegan option</a:t>
            </a:r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6ECDBFDD-53A9-0872-4ABB-7E8A2FDE09A9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0DC589-4C8A-0EA7-F990-BFD3B77801EA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S</a:t>
            </a:r>
            <a:r>
              <a:rPr lang="en-GB" sz="1000" b="1" err="1">
                <a:solidFill>
                  <a:srgbClr val="F49100"/>
                </a:solidFill>
                <a:latin typeface="Campaign Thin" panose="02000000000000000000" pitchFamily="50" charset="0"/>
              </a:rPr>
              <a:t>ource</a:t>
            </a:r>
            <a:r>
              <a:rPr lang="en-GB" sz="1000" b="1">
                <a:solidFill>
                  <a:srgbClr val="F49100"/>
                </a:solidFill>
                <a:latin typeface="Campaign Thin" panose="02000000000000000000" pitchFamily="50" charset="0"/>
              </a:rPr>
              <a:t> of wholemeal</a:t>
            </a:r>
            <a:endParaRPr kumimoji="0" lang="en-GB" sz="1000" b="1" u="none" strike="noStrike" kern="1200" cap="none" spc="0" normalizeH="0" baseline="0" noProof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210A6-7DCA-8243-6277-ADAA7F412A58}"/>
              </a:ext>
            </a:extLst>
          </p:cNvPr>
          <p:cNvSpPr txBox="1"/>
          <p:nvPr/>
        </p:nvSpPr>
        <p:spPr>
          <a:xfrm>
            <a:off x="6577282" y="2945152"/>
            <a:ext cx="1714136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Vegan meatball pasta bake </a:t>
            </a:r>
          </a:p>
          <a:p>
            <a:pPr algn="ctr"/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Garlic bread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80C3F-A8DF-1F8C-7E98-90CD49D3E1ED}"/>
              </a:ext>
            </a:extLst>
          </p:cNvPr>
          <p:cNvSpPr txBox="1"/>
          <p:nvPr/>
        </p:nvSpPr>
        <p:spPr>
          <a:xfrm>
            <a:off x="4967487" y="4487221"/>
            <a:ext cx="175249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Calibri"/>
                <a:cs typeface="Calibri"/>
              </a:rPr>
              <a:t>Fruit </a:t>
            </a:r>
          </a:p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Calibri"/>
                <a:cs typeface="Calibri"/>
              </a:rPr>
              <a:t>and Yogurt </a:t>
            </a:r>
            <a:endParaRPr lang="en-US" sz="1600" dirty="0">
              <a:solidFill>
                <a:srgbClr val="F49100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F72EF-71A8-E501-3323-4846B5F442F5}"/>
              </a:ext>
            </a:extLst>
          </p:cNvPr>
          <p:cNvSpPr txBox="1"/>
          <p:nvPr/>
        </p:nvSpPr>
        <p:spPr>
          <a:xfrm>
            <a:off x="6649936" y="4354092"/>
            <a:ext cx="1480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Jam &amp; Coconut Sponge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3E2F63-E884-778A-36D3-674BF05C8109}"/>
              </a:ext>
            </a:extLst>
          </p:cNvPr>
          <p:cNvSpPr txBox="1"/>
          <p:nvPr/>
        </p:nvSpPr>
        <p:spPr>
          <a:xfrm>
            <a:off x="1749626" y="4399566"/>
            <a:ext cx="14804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Fruit and Yogurt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1A307C-D26B-99A4-5C2F-510C1CA76B9D}"/>
              </a:ext>
            </a:extLst>
          </p:cNvPr>
          <p:cNvSpPr txBox="1"/>
          <p:nvPr/>
        </p:nvSpPr>
        <p:spPr>
          <a:xfrm>
            <a:off x="8162385" y="4499222"/>
            <a:ext cx="15002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Fruit and Yogurt </a:t>
            </a:r>
          </a:p>
        </p:txBody>
      </p:sp>
      <p:grpSp>
        <p:nvGrpSpPr>
          <p:cNvPr id="21" name="Group 7">
            <a:extLst>
              <a:ext uri="{FF2B5EF4-FFF2-40B4-BE49-F238E27FC236}">
                <a16:creationId xmlns:a16="http://schemas.microsoft.com/office/drawing/2014/main" id="{A21FE9D1-F784-C31A-E6B8-D2C863F7A2BA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C803EAB-A304-D870-F2EF-73421A573BBF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4ED63D7E-988E-56E7-4055-4A12CC6AAE4C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24" name="Group 10">
              <a:extLst>
                <a:ext uri="{FF2B5EF4-FFF2-40B4-BE49-F238E27FC236}">
                  <a16:creationId xmlns:a16="http://schemas.microsoft.com/office/drawing/2014/main" id="{814331ED-0B17-E66A-D6A8-22EAA2DDB66B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8" name="Freeform 11">
                <a:extLst>
                  <a:ext uri="{FF2B5EF4-FFF2-40B4-BE49-F238E27FC236}">
                    <a16:creationId xmlns:a16="http://schemas.microsoft.com/office/drawing/2014/main" id="{972D7BD5-86A0-35FC-FF02-593A905CD0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TextBox 12">
                <a:extLst>
                  <a:ext uri="{FF2B5EF4-FFF2-40B4-BE49-F238E27FC236}">
                    <a16:creationId xmlns:a16="http://schemas.microsoft.com/office/drawing/2014/main" id="{DB6027DE-ACD2-30D8-827E-5642FCF20871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EE58A298-23CF-B7D3-F0D8-65101E1FA34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6" name="Freeform 14">
                <a:extLst>
                  <a:ext uri="{FF2B5EF4-FFF2-40B4-BE49-F238E27FC236}">
                    <a16:creationId xmlns:a16="http://schemas.microsoft.com/office/drawing/2014/main" id="{B80327F1-C756-4000-31DD-85AF7F616D6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TextBox 15">
                <a:extLst>
                  <a:ext uri="{FF2B5EF4-FFF2-40B4-BE49-F238E27FC236}">
                    <a16:creationId xmlns:a16="http://schemas.microsoft.com/office/drawing/2014/main" id="{60C2A446-E70C-0100-3CB1-CC25BEF64746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087F6BF-19B6-FDF5-7C4B-F552464D2E9E}"/>
              </a:ext>
            </a:extLst>
          </p:cNvPr>
          <p:cNvSpPr txBox="1"/>
          <p:nvPr/>
        </p:nvSpPr>
        <p:spPr>
          <a:xfrm>
            <a:off x="4908010" y="1118117"/>
            <a:ext cx="1714136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Roast Chicken with all the Trimmings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Roast Potatoes, Stuffing, Carrots, Broccoli and Gravy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BE1396D-358A-44D0-69FD-D7FBB0FCB919}"/>
              </a:ext>
            </a:extLst>
          </p:cNvPr>
          <p:cNvSpPr txBox="1"/>
          <p:nvPr/>
        </p:nvSpPr>
        <p:spPr>
          <a:xfrm>
            <a:off x="8101245" y="1689412"/>
            <a:ext cx="1714136" cy="4770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latin typeface="Amasis MT Pro Black" panose="02040A04050005020304" pitchFamily="18" charset="0"/>
                <a:ea typeface="DengXian Light"/>
              </a:rPr>
              <a:t>Battered Fish </a:t>
            </a:r>
          </a:p>
          <a:p>
            <a:pPr algn="ctr"/>
            <a:r>
              <a:rPr lang="en-GB" sz="1050" b="1" dirty="0">
                <a:solidFill>
                  <a:srgbClr val="F49100"/>
                </a:solidFill>
                <a:latin typeface="Amasis MT Pro Black" panose="02040A04050005020304" pitchFamily="18" charset="0"/>
                <a:ea typeface="DengXian Light"/>
              </a:rPr>
              <a:t>With chips and Peas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56AF6BC-4EE6-77A8-B2B0-41F4DAD70A07}"/>
              </a:ext>
            </a:extLst>
          </p:cNvPr>
          <p:cNvSpPr txBox="1"/>
          <p:nvPr/>
        </p:nvSpPr>
        <p:spPr>
          <a:xfrm>
            <a:off x="6615341" y="1233816"/>
            <a:ext cx="1480459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Beef Meatballs </a:t>
            </a:r>
          </a:p>
          <a:p>
            <a:pPr algn="ctr"/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Spaghetti and garlic bread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2FCA11-688E-CC60-854F-648650F77643}"/>
              </a:ext>
            </a:extLst>
          </p:cNvPr>
          <p:cNvSpPr txBox="1"/>
          <p:nvPr/>
        </p:nvSpPr>
        <p:spPr>
          <a:xfrm>
            <a:off x="6686277" y="3187317"/>
            <a:ext cx="1480458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7032ED-CDFC-4A85-5E7F-D42EE58DD72C}"/>
              </a:ext>
            </a:extLst>
          </p:cNvPr>
          <p:cNvSpPr txBox="1"/>
          <p:nvPr/>
        </p:nvSpPr>
        <p:spPr>
          <a:xfrm>
            <a:off x="4972141" y="2707802"/>
            <a:ext cx="1714136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Quorn Roast with all the Trimmings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Roast Potatoes, Stuffing, Seasonal Veg and Gravy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026CF7-591D-D264-9745-22B2282E68FA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Autumn/Winter  Menu 2026</a:t>
            </a:r>
          </a:p>
        </p:txBody>
      </p:sp>
      <p:pic>
        <p:nvPicPr>
          <p:cNvPr id="63" name="Picture 62" descr="A picture containing text&#10;&#10;Description automatically generated">
            <a:extLst>
              <a:ext uri="{FF2B5EF4-FFF2-40B4-BE49-F238E27FC236}">
                <a16:creationId xmlns:a16="http://schemas.microsoft.com/office/drawing/2014/main" id="{8A0228DB-6141-E83C-8A15-1E6A53987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473" y="3745455"/>
            <a:ext cx="476731" cy="45879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B152E8C4-9AB9-94E2-7D8B-FE5CC893347D}"/>
              </a:ext>
            </a:extLst>
          </p:cNvPr>
          <p:cNvSpPr txBox="1"/>
          <p:nvPr/>
        </p:nvSpPr>
        <p:spPr>
          <a:xfrm>
            <a:off x="3419584" y="4456617"/>
            <a:ext cx="1587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latin typeface="Amasis MT Pro Black" panose="02040A04050005020304" pitchFamily="18" charset="0"/>
              </a:rPr>
              <a:t>Chocolate Brownie 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pic>
        <p:nvPicPr>
          <p:cNvPr id="72" name="Picture 71" descr="A picture containing text&#10;&#10;Description automatically generated">
            <a:extLst>
              <a:ext uri="{FF2B5EF4-FFF2-40B4-BE49-F238E27FC236}">
                <a16:creationId xmlns:a16="http://schemas.microsoft.com/office/drawing/2014/main" id="{A64074DE-3A4B-10C3-8A9E-08586BCDD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372" y="4811425"/>
            <a:ext cx="476731" cy="458790"/>
          </a:xfrm>
          <a:prstGeom prst="rect">
            <a:avLst/>
          </a:prstGeom>
        </p:spPr>
      </p:pic>
      <p:sp>
        <p:nvSpPr>
          <p:cNvPr id="73" name="Freeform 23">
            <a:extLst>
              <a:ext uri="{FF2B5EF4-FFF2-40B4-BE49-F238E27FC236}">
                <a16:creationId xmlns:a16="http://schemas.microsoft.com/office/drawing/2014/main" id="{4049FB78-2137-C6B5-E736-90EFA12245D4}"/>
              </a:ext>
            </a:extLst>
          </p:cNvPr>
          <p:cNvSpPr/>
          <p:nvPr/>
        </p:nvSpPr>
        <p:spPr>
          <a:xfrm flipH="1">
            <a:off x="3137508" y="477816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037FD-4EA2-916C-82BE-F7EB6F69D534}"/>
              </a:ext>
            </a:extLst>
          </p:cNvPr>
          <p:cNvSpPr txBox="1"/>
          <p:nvPr/>
        </p:nvSpPr>
        <p:spPr>
          <a:xfrm>
            <a:off x="2016957" y="1284143"/>
            <a:ext cx="137443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Chicken Tikka Masala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50/50 Rice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FA3BA-29AD-6758-E10A-1E6305A4079F}"/>
              </a:ext>
            </a:extLst>
          </p:cNvPr>
          <p:cNvSpPr txBox="1"/>
          <p:nvPr/>
        </p:nvSpPr>
        <p:spPr>
          <a:xfrm>
            <a:off x="1975895" y="3106145"/>
            <a:ext cx="1547834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  <a:ea typeface="+mn-ea"/>
                <a:cs typeface="+mn-cs"/>
              </a:rPr>
              <a:t>Sticky </a:t>
            </a: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Soy and honey noodles</a:t>
            </a:r>
          </a:p>
          <a:p>
            <a:pPr algn="ctr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Amasis MT Pro Black"/>
                <a:ea typeface="+mn-ea"/>
                <a:cs typeface="+mn-cs"/>
              </a:rPr>
              <a:t>With steamed vegetables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lvl="0" algn="ctr">
              <a:defRPr/>
            </a:pPr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C2B41A46-C2BF-D769-8A99-CC6E7E3D6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328" y="3756869"/>
            <a:ext cx="476731" cy="458790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57FD9D12-7991-2F8E-9C74-D8019BB90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870" y="3752075"/>
            <a:ext cx="476731" cy="458790"/>
          </a:xfrm>
          <a:prstGeom prst="rect">
            <a:avLst/>
          </a:prstGeom>
        </p:spPr>
      </p:pic>
      <p:pic>
        <p:nvPicPr>
          <p:cNvPr id="32" name="Picture 31" descr="A black and white sign with yellow border&#10;&#10;AI-generated content may be incorrect.">
            <a:extLst>
              <a:ext uri="{FF2B5EF4-FFF2-40B4-BE49-F238E27FC236}">
                <a16:creationId xmlns:a16="http://schemas.microsoft.com/office/drawing/2014/main" id="{C57EAC4B-0D51-044B-BCBD-4ED15A6F979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157" t="1762" r="-1"/>
          <a:stretch>
            <a:fillRect/>
          </a:stretch>
        </p:blipFill>
        <p:spPr>
          <a:xfrm>
            <a:off x="2333098" y="2663494"/>
            <a:ext cx="742151" cy="383425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BB69EB4A-455A-33EA-DD6E-83D432015E96}"/>
              </a:ext>
            </a:extLst>
          </p:cNvPr>
          <p:cNvSpPr txBox="1"/>
          <p:nvPr/>
        </p:nvSpPr>
        <p:spPr>
          <a:xfrm>
            <a:off x="8269314" y="2866557"/>
            <a:ext cx="1408086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Vegan Sausage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With Chips </a:t>
            </a:r>
            <a:r>
              <a:rPr lang="en-GB" sz="105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and peas 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3B98F06-F628-6B82-4883-E4464F616DCB}"/>
              </a:ext>
            </a:extLst>
          </p:cNvPr>
          <p:cNvSpPr txBox="1"/>
          <p:nvPr/>
        </p:nvSpPr>
        <p:spPr>
          <a:xfrm>
            <a:off x="3362830" y="1360833"/>
            <a:ext cx="1700733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b="1">
                <a:solidFill>
                  <a:srgbClr val="201A3C"/>
                </a:solidFill>
                <a:latin typeface="Amasis MT Pro Black" panose="02040A04050005020304" pitchFamily="18" charset="0"/>
              </a:rPr>
              <a:t>Mexican Beef chilli </a:t>
            </a:r>
          </a:p>
          <a:p>
            <a:pPr algn="ctr"/>
            <a:r>
              <a:rPr lang="en-GB" sz="1400" b="1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50/50 rice or soft taco </a:t>
            </a:r>
            <a:endParaRPr lang="en-GB" sz="14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513FA3D-C0AA-446F-4FF7-C1399A7AD93C}"/>
              </a:ext>
            </a:extLst>
          </p:cNvPr>
          <p:cNvSpPr txBox="1"/>
          <p:nvPr/>
        </p:nvSpPr>
        <p:spPr>
          <a:xfrm>
            <a:off x="3456353" y="3178919"/>
            <a:ext cx="13656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Mexican vegetable rice</a:t>
            </a:r>
          </a:p>
          <a:p>
            <a:pPr algn="ctr"/>
            <a:endParaRPr lang="en-GB" sz="1200" b="1" dirty="0">
              <a:solidFill>
                <a:schemeClr val="accent2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55" name="Picture 54" descr="A picture containing text&#10;&#10;Description automatically generated">
            <a:extLst>
              <a:ext uri="{FF2B5EF4-FFF2-40B4-BE49-F238E27FC236}">
                <a16:creationId xmlns:a16="http://schemas.microsoft.com/office/drawing/2014/main" id="{B6D50027-2102-4B4D-9931-E0472E7A6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494" y="3764666"/>
            <a:ext cx="469420" cy="451754"/>
          </a:xfrm>
          <a:prstGeom prst="rect">
            <a:avLst/>
          </a:prstGeom>
        </p:spPr>
      </p:pic>
      <p:pic>
        <p:nvPicPr>
          <p:cNvPr id="56" name="Picture 55" descr="A picture containing text&#10;&#10;Description automatically generated">
            <a:extLst>
              <a:ext uri="{FF2B5EF4-FFF2-40B4-BE49-F238E27FC236}">
                <a16:creationId xmlns:a16="http://schemas.microsoft.com/office/drawing/2014/main" id="{B7DC7F1A-5C48-4E1F-88CF-DEE2CCC24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741" y="2096076"/>
            <a:ext cx="469420" cy="451754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E1F58187-321A-4B43-97F3-ED72B2883B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333" y="1043817"/>
            <a:ext cx="592044" cy="345832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0E9DC62-6BA7-456F-9232-D9F7D199FE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169" y="2696834"/>
            <a:ext cx="592044" cy="3458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75B3E5-19C4-AD25-945D-E3E60ED819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39672" y="1118117"/>
            <a:ext cx="573074" cy="5791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538C03C-6732-6FF4-0DD3-E3C1B24D1E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48747" y="1021623"/>
            <a:ext cx="474313" cy="30575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68CBC69-71C1-F69E-4805-81FEE1E552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03628" y="1916088"/>
            <a:ext cx="573074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3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white weekly planner with orange text&#10;&#10;AI-generated content may be incorrect.">
            <a:extLst>
              <a:ext uri="{FF2B5EF4-FFF2-40B4-BE49-F238E27FC236}">
                <a16:creationId xmlns:a16="http://schemas.microsoft.com/office/drawing/2014/main" id="{CA18DE4C-0BBF-F190-3532-ED133D037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48"/>
            <a:ext cx="990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641697-4556-E456-B68D-E0C8E71DD81C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soup of the day and filled jacket potatoes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48FEE6D-7132-D526-F2B9-CA0A26B4B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1681E0-F5DF-067A-7371-20B911400C48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F4BC81-F79D-6617-9689-C45AF6AC24CE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DA26C6E-6607-685E-BDFE-2B30B02465B7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7D4B77-6E02-301A-6ECD-04E4F017F4C1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</a:t>
            </a:r>
            <a:r>
              <a:rPr kumimoji="0" lang="en-GB" sz="1000" b="1" i="0" u="none" strike="noStrike" kern="1200" cap="none" spc="0" normalizeH="0" baseline="0" noProof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ource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 of wholemeal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1D67B2-9921-ACC7-0513-F0A39B53B433}"/>
              </a:ext>
            </a:extLst>
          </p:cNvPr>
          <p:cNvSpPr txBox="1"/>
          <p:nvPr/>
        </p:nvSpPr>
        <p:spPr>
          <a:xfrm>
            <a:off x="8271434" y="4292518"/>
            <a:ext cx="1423161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Fruit and yogurt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C3B0E8-318C-5AE8-C5A0-00D439D81F1B}"/>
              </a:ext>
            </a:extLst>
          </p:cNvPr>
          <p:cNvSpPr txBox="1"/>
          <p:nvPr/>
        </p:nvSpPr>
        <p:spPr>
          <a:xfrm>
            <a:off x="1805880" y="4343547"/>
            <a:ext cx="16012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Fruit and Yogurt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7253A2-0B9A-7492-35C2-2AEBAE5CCD43}"/>
              </a:ext>
            </a:extLst>
          </p:cNvPr>
          <p:cNvSpPr txBox="1"/>
          <p:nvPr/>
        </p:nvSpPr>
        <p:spPr>
          <a:xfrm>
            <a:off x="6598056" y="4315198"/>
            <a:ext cx="176016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Old School Cake </a:t>
            </a:r>
          </a:p>
          <a:p>
            <a:pPr lvl="0" algn="ctr" defTabSz="914400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with Custard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ED2001-6116-DCD3-228C-13F933B5BDC4}"/>
              </a:ext>
            </a:extLst>
          </p:cNvPr>
          <p:cNvSpPr txBox="1"/>
          <p:nvPr/>
        </p:nvSpPr>
        <p:spPr>
          <a:xfrm>
            <a:off x="3493209" y="4418395"/>
            <a:ext cx="1500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Blondie with berries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AA27AA2A-5947-37AC-C8F8-98390810192D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CAFC6A1-4CB5-5CEA-C338-988EA600D9C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A723548-5D6F-7898-DD19-CC43F6E75516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AFD3AE24-3582-0470-A957-7942C2CED98F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73844659-46DA-895B-CCA6-DF1C91A1358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04E9FA44-592A-379C-8C58-10E70D3515D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3D8715F8-5ABD-3835-E824-4AE949605F73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1" name="Freeform 14">
                <a:extLst>
                  <a:ext uri="{FF2B5EF4-FFF2-40B4-BE49-F238E27FC236}">
                    <a16:creationId xmlns:a16="http://schemas.microsoft.com/office/drawing/2014/main" id="{83A32420-2C1E-CF4E-6FC0-43FBB91883B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41650752-52EA-19B4-9BA0-AB392DDF4AF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FC73872-E23C-105B-D48B-FF3AE49A744E}"/>
              </a:ext>
            </a:extLst>
          </p:cNvPr>
          <p:cNvSpPr txBox="1"/>
          <p:nvPr/>
        </p:nvSpPr>
        <p:spPr>
          <a:xfrm>
            <a:off x="8030318" y="2775897"/>
            <a:ext cx="177630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Broccoli and Feta Quiche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Vegetables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FAD8F7-4C53-C838-2C75-E5444C1F43C9}"/>
              </a:ext>
            </a:extLst>
          </p:cNvPr>
          <p:cNvSpPr txBox="1"/>
          <p:nvPr/>
        </p:nvSpPr>
        <p:spPr>
          <a:xfrm>
            <a:off x="3407735" y="2954677"/>
            <a:ext cx="1480458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Sweet Potato, Chickpea &amp; Spinach Tikka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50/50 Rice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and Sambals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BC990A3-B0FD-0D80-E679-B63E8A4618E2}"/>
              </a:ext>
            </a:extLst>
          </p:cNvPr>
          <p:cNvSpPr txBox="1"/>
          <p:nvPr/>
        </p:nvSpPr>
        <p:spPr>
          <a:xfrm>
            <a:off x="4861881" y="4418395"/>
            <a:ext cx="175249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Calibri"/>
                <a:cs typeface="Calibri"/>
              </a:rPr>
              <a:t>Fruit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And yogurt </a:t>
            </a:r>
          </a:p>
        </p:txBody>
      </p:sp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1EEAE89B-BA3B-F6DF-C462-825D92F0A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657" y="4716940"/>
            <a:ext cx="476731" cy="458790"/>
          </a:xfrm>
          <a:prstGeom prst="rect">
            <a:avLst/>
          </a:prstGeom>
        </p:spPr>
      </p:pic>
      <p:pic>
        <p:nvPicPr>
          <p:cNvPr id="57" name="Picture 56" descr="A picture containing text&#10;&#10;Description automatically generated">
            <a:extLst>
              <a:ext uri="{FF2B5EF4-FFF2-40B4-BE49-F238E27FC236}">
                <a16:creationId xmlns:a16="http://schemas.microsoft.com/office/drawing/2014/main" id="{10DB285F-2149-2B03-FC59-AA07448E2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442" y="3688375"/>
            <a:ext cx="476731" cy="45879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53803735-6D89-E005-C018-C5A56EAAE1A6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Autumn/Winter Menu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482729-01C7-FEB4-2550-70A7A58A19FB}"/>
              </a:ext>
            </a:extLst>
          </p:cNvPr>
          <p:cNvSpPr/>
          <p:nvPr/>
        </p:nvSpPr>
        <p:spPr>
          <a:xfrm>
            <a:off x="1687058" y="1121189"/>
            <a:ext cx="1602886" cy="1970179"/>
          </a:xfrm>
          <a:prstGeom prst="rect">
            <a:avLst/>
          </a:prstGeom>
          <a:solidFill>
            <a:srgbClr val="FFFCE9"/>
          </a:solidFill>
          <a:ln>
            <a:solidFill>
              <a:srgbClr val="FFF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23">
            <a:extLst>
              <a:ext uri="{FF2B5EF4-FFF2-40B4-BE49-F238E27FC236}">
                <a16:creationId xmlns:a16="http://schemas.microsoft.com/office/drawing/2014/main" id="{709C8195-BECA-A088-C506-02C0344D714B}"/>
              </a:ext>
            </a:extLst>
          </p:cNvPr>
          <p:cNvSpPr/>
          <p:nvPr/>
        </p:nvSpPr>
        <p:spPr>
          <a:xfrm flipH="1">
            <a:off x="7962671" y="3661868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DBD8DC37-3ED3-AC4D-AA1D-3318D76D10DC}"/>
              </a:ext>
            </a:extLst>
          </p:cNvPr>
          <p:cNvSpPr/>
          <p:nvPr/>
        </p:nvSpPr>
        <p:spPr>
          <a:xfrm flipH="1">
            <a:off x="7805235" y="208801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1" name="Group 7">
            <a:extLst>
              <a:ext uri="{FF2B5EF4-FFF2-40B4-BE49-F238E27FC236}">
                <a16:creationId xmlns:a16="http://schemas.microsoft.com/office/drawing/2014/main" id="{4268DE35-1902-4902-8908-4261604E2F02}"/>
              </a:ext>
            </a:extLst>
          </p:cNvPr>
          <p:cNvGrpSpPr/>
          <p:nvPr/>
        </p:nvGrpSpPr>
        <p:grpSpPr>
          <a:xfrm>
            <a:off x="3335618" y="2123048"/>
            <a:ext cx="310453" cy="295716"/>
            <a:chOff x="0" y="184916"/>
            <a:chExt cx="3741232" cy="3636623"/>
          </a:xfrm>
        </p:grpSpPr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E7A7F1BB-5FA2-6B70-EDCB-7B9F0891EE3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13A6256C-3E77-3AA8-18BD-D2967D4CBCBB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4" name="Group 10">
              <a:extLst>
                <a:ext uri="{FF2B5EF4-FFF2-40B4-BE49-F238E27FC236}">
                  <a16:creationId xmlns:a16="http://schemas.microsoft.com/office/drawing/2014/main" id="{C297E1F1-38B9-7510-73C8-B2EE4AD48995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8" name="Freeform 11">
                <a:extLst>
                  <a:ext uri="{FF2B5EF4-FFF2-40B4-BE49-F238E27FC236}">
                    <a16:creationId xmlns:a16="http://schemas.microsoft.com/office/drawing/2014/main" id="{15C7BCB0-8E65-F47B-4AB8-9A138526D3B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TextBox 12">
                <a:extLst>
                  <a:ext uri="{FF2B5EF4-FFF2-40B4-BE49-F238E27FC236}">
                    <a16:creationId xmlns:a16="http://schemas.microsoft.com/office/drawing/2014/main" id="{45E90A58-7F64-28B9-1406-AC3B26FCD3C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Group 13">
              <a:extLst>
                <a:ext uri="{FF2B5EF4-FFF2-40B4-BE49-F238E27FC236}">
                  <a16:creationId xmlns:a16="http://schemas.microsoft.com/office/drawing/2014/main" id="{EC8EB3B6-0DC2-6DF3-2D9B-A5E92E0CEBF6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66" name="Freeform 14">
                <a:extLst>
                  <a:ext uri="{FF2B5EF4-FFF2-40B4-BE49-F238E27FC236}">
                    <a16:creationId xmlns:a16="http://schemas.microsoft.com/office/drawing/2014/main" id="{25975C9D-9B35-A924-4B32-52140F98C5B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TextBox 15">
                <a:extLst>
                  <a:ext uri="{FF2B5EF4-FFF2-40B4-BE49-F238E27FC236}">
                    <a16:creationId xmlns:a16="http://schemas.microsoft.com/office/drawing/2014/main" id="{019E1608-D488-7E3C-614D-5FDE1BE556A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CB9E2CF-9783-ADF5-79EB-B61FC106DB07}"/>
              </a:ext>
            </a:extLst>
          </p:cNvPr>
          <p:cNvSpPr txBox="1"/>
          <p:nvPr/>
        </p:nvSpPr>
        <p:spPr>
          <a:xfrm>
            <a:off x="1838599" y="983984"/>
            <a:ext cx="1535765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Mac and Cheese with Toppings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Croutons, Crispy Onions, Spring Onions, Barbecue Beans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A9B99-114E-35D9-DFF4-D8FF1D3DDF10}"/>
              </a:ext>
            </a:extLst>
          </p:cNvPr>
          <p:cNvSpPr txBox="1"/>
          <p:nvPr/>
        </p:nvSpPr>
        <p:spPr>
          <a:xfrm>
            <a:off x="6465117" y="1623096"/>
            <a:ext cx="171413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Original Spice Chicken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paprika Wedges   and Rainbow Slaw</a:t>
            </a:r>
          </a:p>
        </p:txBody>
      </p:sp>
      <p:sp>
        <p:nvSpPr>
          <p:cNvPr id="29" name="Freeform 23">
            <a:extLst>
              <a:ext uri="{FF2B5EF4-FFF2-40B4-BE49-F238E27FC236}">
                <a16:creationId xmlns:a16="http://schemas.microsoft.com/office/drawing/2014/main" id="{90F7BF57-B33D-1494-F8B5-BD6D6F8B095D}"/>
              </a:ext>
            </a:extLst>
          </p:cNvPr>
          <p:cNvSpPr/>
          <p:nvPr/>
        </p:nvSpPr>
        <p:spPr>
          <a:xfrm flipH="1">
            <a:off x="4684935" y="2115212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8EECD2-220E-536C-3803-41F83F85018B}"/>
              </a:ext>
            </a:extLst>
          </p:cNvPr>
          <p:cNvSpPr txBox="1"/>
          <p:nvPr/>
        </p:nvSpPr>
        <p:spPr>
          <a:xfrm>
            <a:off x="6572432" y="3193403"/>
            <a:ext cx="1714136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Smokey Bean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Burger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paprika Wedges and Rainbow Slaw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1534C8C1-3A00-9E61-C203-A1C5F6075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249" y="3697173"/>
            <a:ext cx="476731" cy="458790"/>
          </a:xfrm>
          <a:prstGeom prst="rect">
            <a:avLst/>
          </a:prstGeom>
        </p:spPr>
      </p:pic>
      <p:sp>
        <p:nvSpPr>
          <p:cNvPr id="41" name="Freeform 23">
            <a:extLst>
              <a:ext uri="{FF2B5EF4-FFF2-40B4-BE49-F238E27FC236}">
                <a16:creationId xmlns:a16="http://schemas.microsoft.com/office/drawing/2014/main" id="{EBAAB250-428D-8542-DB68-1D1858451027}"/>
              </a:ext>
            </a:extLst>
          </p:cNvPr>
          <p:cNvSpPr/>
          <p:nvPr/>
        </p:nvSpPr>
        <p:spPr>
          <a:xfrm flipH="1">
            <a:off x="4692776" y="3703205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B611D18-068C-7FBB-9271-0216C9EA9E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795" y="905751"/>
            <a:ext cx="535921" cy="60291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678897A-F94E-B5E3-FAB5-8C39520007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20" y="2534495"/>
            <a:ext cx="535921" cy="60291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ED059E9-6F2C-4331-D9F7-25E2F247D93E}"/>
              </a:ext>
            </a:extLst>
          </p:cNvPr>
          <p:cNvSpPr txBox="1"/>
          <p:nvPr/>
        </p:nvSpPr>
        <p:spPr>
          <a:xfrm rot="10800000" flipV="1">
            <a:off x="8040203" y="1087885"/>
            <a:ext cx="16575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>
                <a:solidFill>
                  <a:srgbClr val="201A3C"/>
                </a:solidFill>
                <a:latin typeface="Amasis MT Pro Black" panose="02040A04050005020304" pitchFamily="18" charset="0"/>
              </a:rPr>
              <a:t>Fish fingers or salmon </a:t>
            </a:r>
          </a:p>
          <a:p>
            <a:pPr algn="ctr"/>
            <a:r>
              <a:rPr lang="en-GB" sz="1400" b="1">
                <a:solidFill>
                  <a:srgbClr val="201A3C"/>
                </a:solidFill>
                <a:latin typeface="Amasis MT Pro Black" panose="02040A04050005020304" pitchFamily="18" charset="0"/>
              </a:rPr>
              <a:t>fishcake</a:t>
            </a:r>
          </a:p>
          <a:p>
            <a:pPr algn="ctr"/>
            <a:r>
              <a:rPr lang="en-GB" sz="1200" b="1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</a:t>
            </a:r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3146570-F595-4E6F-119C-7E1680CA89B9}"/>
              </a:ext>
            </a:extLst>
          </p:cNvPr>
          <p:cNvSpPr txBox="1"/>
          <p:nvPr/>
        </p:nvSpPr>
        <p:spPr>
          <a:xfrm rot="10800000" flipV="1">
            <a:off x="5129904" y="930569"/>
            <a:ext cx="12117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Classic Butcher’s Sausages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 Mash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seasonal vegetables &amp; onion Gravy  </a:t>
            </a:r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1276DE1-C222-BCA3-A1D7-391460A7253F}"/>
              </a:ext>
            </a:extLst>
          </p:cNvPr>
          <p:cNvSpPr txBox="1"/>
          <p:nvPr/>
        </p:nvSpPr>
        <p:spPr>
          <a:xfrm>
            <a:off x="5084464" y="2703037"/>
            <a:ext cx="142316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Veggie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 sausages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Mash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,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 seasonal vegetables &amp; onion Gravy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BFA2A8-9ADA-4145-880A-A353A55CDF50}"/>
              </a:ext>
            </a:extLst>
          </p:cNvPr>
          <p:cNvSpPr/>
          <p:nvPr/>
        </p:nvSpPr>
        <p:spPr>
          <a:xfrm>
            <a:off x="1838599" y="2565399"/>
            <a:ext cx="13660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Quorn &amp; Black bean Fajitas </a:t>
            </a:r>
          </a:p>
          <a:p>
            <a:pPr lvl="0" algn="ctr">
              <a:defRPr/>
            </a:pPr>
            <a:r>
              <a:rPr lang="en-GB" sz="16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</a:t>
            </a:r>
          </a:p>
        </p:txBody>
      </p:sp>
      <p:sp>
        <p:nvSpPr>
          <p:cNvPr id="70" name="Freeform 23">
            <a:extLst>
              <a:ext uri="{FF2B5EF4-FFF2-40B4-BE49-F238E27FC236}">
                <a16:creationId xmlns:a16="http://schemas.microsoft.com/office/drawing/2014/main" id="{9B969297-3028-4709-85B7-0813E0B31E03}"/>
              </a:ext>
            </a:extLst>
          </p:cNvPr>
          <p:cNvSpPr/>
          <p:nvPr/>
        </p:nvSpPr>
        <p:spPr>
          <a:xfrm flipH="1">
            <a:off x="1932593" y="3596255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AB6891C-8A0E-4C18-B685-FA684959DAB5}"/>
              </a:ext>
            </a:extLst>
          </p:cNvPr>
          <p:cNvSpPr txBox="1"/>
          <p:nvPr/>
        </p:nvSpPr>
        <p:spPr>
          <a:xfrm>
            <a:off x="3206173" y="1450746"/>
            <a:ext cx="1714136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Spicy Chicken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 err="1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khobez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 and tabbouleh salad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143DD044-E196-4CD1-AD9C-A5D51B259E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58131" y="1014799"/>
            <a:ext cx="798253" cy="415092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2A04AD9-0B2B-469E-B448-296B8458F9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41370" y="2593437"/>
            <a:ext cx="798253" cy="4150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8933710-B219-84D0-B10A-5F2BCD7EBC5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95170" y="1863306"/>
            <a:ext cx="573074" cy="57917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522AE0E-9605-93B6-557D-4B6268BD92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37567" y="2198706"/>
            <a:ext cx="412557" cy="3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8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blank weekly planner&#10;&#10;AI-generated content may be incorrect.">
            <a:extLst>
              <a:ext uri="{FF2B5EF4-FFF2-40B4-BE49-F238E27FC236}">
                <a16:creationId xmlns:a16="http://schemas.microsoft.com/office/drawing/2014/main" id="{22C12632-68BE-1362-BB0D-E03062625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8" y="0"/>
            <a:ext cx="990952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7177A-4A8D-4B3B-42D9-7CB2F3283384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Autumn/winter Menu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F4651-19F8-99FD-6FF5-AE3D0899956C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soup of the day and filled jacket potatoes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A3E0DA3-ADAA-B180-AC50-7422F276C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3253F7-B05F-882C-5BE8-DB098DE2372A}"/>
              </a:ext>
            </a:extLst>
          </p:cNvPr>
          <p:cNvSpPr txBox="1"/>
          <p:nvPr/>
        </p:nvSpPr>
        <p:spPr>
          <a:xfrm>
            <a:off x="3290108" y="6093367"/>
            <a:ext cx="16158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73F01-242A-8096-E74A-6F034E4F75F9}"/>
              </a:ext>
            </a:extLst>
          </p:cNvPr>
          <p:cNvSpPr txBox="1"/>
          <p:nvPr/>
        </p:nvSpPr>
        <p:spPr>
          <a:xfrm>
            <a:off x="3265308" y="5826115"/>
            <a:ext cx="12640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736E6A4-8434-BB96-21E0-59B361C57352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55AAD7-DDE1-B7E7-F236-220296C91DD9}"/>
              </a:ext>
            </a:extLst>
          </p:cNvPr>
          <p:cNvSpPr txBox="1"/>
          <p:nvPr/>
        </p:nvSpPr>
        <p:spPr>
          <a:xfrm>
            <a:off x="3003511" y="6506128"/>
            <a:ext cx="19494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Source of wholemeal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C13F32-D7BC-2ECA-A832-3D6DE0A7566C}"/>
              </a:ext>
            </a:extLst>
          </p:cNvPr>
          <p:cNvSpPr txBox="1"/>
          <p:nvPr/>
        </p:nvSpPr>
        <p:spPr>
          <a:xfrm>
            <a:off x="1726747" y="1291081"/>
            <a:ext cx="1550167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Vegetarian Thai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Noodles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With roasted vegetables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1FB4E-3842-8348-797A-40D5FD96F848}"/>
              </a:ext>
            </a:extLst>
          </p:cNvPr>
          <p:cNvSpPr txBox="1"/>
          <p:nvPr/>
        </p:nvSpPr>
        <p:spPr>
          <a:xfrm>
            <a:off x="6440708" y="4425844"/>
            <a:ext cx="175249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Apple Pie </a:t>
            </a:r>
          </a:p>
          <a:p>
            <a:pPr algn="ctr" defTabSz="914400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with Custard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046FCD-5B1B-78A1-C175-ACB7B2AC2532}"/>
              </a:ext>
            </a:extLst>
          </p:cNvPr>
          <p:cNvSpPr txBox="1"/>
          <p:nvPr/>
        </p:nvSpPr>
        <p:spPr>
          <a:xfrm>
            <a:off x="8230288" y="4434335"/>
            <a:ext cx="1500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Fruit and yogurt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AF108516-A7AE-F4B7-B721-DF4E46F408DD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2E99BF2-D186-FCDC-9871-92C3E5AFADF0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57170E3-C0E1-1CFC-FAE8-0A9AD1B8058E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707B1436-4E5E-A28C-71F1-227BF23E3E66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8059813C-610D-2748-BBC5-D858384AA8B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30E69BF0-50FD-9603-D1DC-0074A21EAD3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54E7A17E-84E0-A33E-DEA6-5680D46A3A7D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1" name="Freeform 14">
                <a:extLst>
                  <a:ext uri="{FF2B5EF4-FFF2-40B4-BE49-F238E27FC236}">
                    <a16:creationId xmlns:a16="http://schemas.microsoft.com/office/drawing/2014/main" id="{4F7F8BE8-7F0D-E353-22A3-D711470AC94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232BB3FD-DD6E-E3E0-7AFD-D63BA7E5340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350DF8D-F2E5-D42C-C56D-F94BEFC46536}"/>
              </a:ext>
            </a:extLst>
          </p:cNvPr>
          <p:cNvSpPr txBox="1"/>
          <p:nvPr/>
        </p:nvSpPr>
        <p:spPr>
          <a:xfrm>
            <a:off x="3289397" y="1315561"/>
            <a:ext cx="156704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Clas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sic beef bolognaise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 Garlic bread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F8B935-BD4F-748B-2415-FEB8E6577909}"/>
              </a:ext>
            </a:extLst>
          </p:cNvPr>
          <p:cNvSpPr txBox="1"/>
          <p:nvPr/>
        </p:nvSpPr>
        <p:spPr>
          <a:xfrm>
            <a:off x="4896533" y="1132584"/>
            <a:ext cx="1714136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>
                <a:solidFill>
                  <a:srgbClr val="201A3C"/>
                </a:solidFill>
                <a:latin typeface="Amasis MT Pro Black" panose="02040A04050005020304" pitchFamily="18" charset="0"/>
              </a:rPr>
              <a:t>Roast Chicken with all the Trimmings </a:t>
            </a:r>
          </a:p>
          <a:p>
            <a:pPr algn="ctr"/>
            <a:r>
              <a:rPr lang="en-GB" sz="1200" b="1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Roast Potatoes, Stuffing, Carrots, Broccoli and Gravy</a:t>
            </a:r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7276E1-0039-977B-1EF1-EE72F0F7731C}"/>
              </a:ext>
            </a:extLst>
          </p:cNvPr>
          <p:cNvSpPr txBox="1"/>
          <p:nvPr/>
        </p:nvSpPr>
        <p:spPr>
          <a:xfrm>
            <a:off x="6521157" y="1455677"/>
            <a:ext cx="169542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Jerk Chicken Thighs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50/50 Rice and peas  , Broccoli and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Spiced Pineapple Slaw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6378F6-3D2B-CBCA-FEE1-BDB2B680C0CA}"/>
              </a:ext>
            </a:extLst>
          </p:cNvPr>
          <p:cNvSpPr txBox="1"/>
          <p:nvPr/>
        </p:nvSpPr>
        <p:spPr>
          <a:xfrm>
            <a:off x="3374810" y="3015959"/>
            <a:ext cx="156704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Vegan meatball pasta bake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Amasis MT Pro Black" panose="02040A04050005020304" pitchFamily="18" charset="0"/>
                <a:ea typeface="+mn-lt"/>
                <a:cs typeface="+mn-lt"/>
              </a:rPr>
              <a:t>With Garlic bread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52B68C4-F97A-7CA8-C04C-B0E41CA96721}"/>
              </a:ext>
            </a:extLst>
          </p:cNvPr>
          <p:cNvSpPr txBox="1"/>
          <p:nvPr/>
        </p:nvSpPr>
        <p:spPr>
          <a:xfrm>
            <a:off x="4909159" y="2997912"/>
            <a:ext cx="171413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and feta pastry swirl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all the trimmings</a:t>
            </a:r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B756C7-C83B-ABD0-CBBB-157883CFD5EE}"/>
              </a:ext>
            </a:extLst>
          </p:cNvPr>
          <p:cNvSpPr txBox="1"/>
          <p:nvPr/>
        </p:nvSpPr>
        <p:spPr>
          <a:xfrm>
            <a:off x="6484786" y="3015918"/>
            <a:ext cx="176816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Curried Squash &amp; Butterbeans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50/50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Rice &amp; Peas, Broccoli and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Pineapple Slaw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83308-5562-8CCD-C43E-4D460ACC3BB9}"/>
              </a:ext>
            </a:extLst>
          </p:cNvPr>
          <p:cNvSpPr txBox="1"/>
          <p:nvPr/>
        </p:nvSpPr>
        <p:spPr>
          <a:xfrm>
            <a:off x="1688195" y="4360070"/>
            <a:ext cx="16012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Fruit and Yogurt </a:t>
            </a:r>
          </a:p>
        </p:txBody>
      </p:sp>
      <p:sp>
        <p:nvSpPr>
          <p:cNvPr id="37" name="Freeform 23">
            <a:extLst>
              <a:ext uri="{FF2B5EF4-FFF2-40B4-BE49-F238E27FC236}">
                <a16:creationId xmlns:a16="http://schemas.microsoft.com/office/drawing/2014/main" id="{53FB0EF3-EB15-438A-666F-E57DC0D1B1E9}"/>
              </a:ext>
            </a:extLst>
          </p:cNvPr>
          <p:cNvSpPr/>
          <p:nvPr/>
        </p:nvSpPr>
        <p:spPr>
          <a:xfrm flipH="1">
            <a:off x="7961969" y="2126868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366D0D9-641B-61D7-1774-25EFCBBCDB36}"/>
              </a:ext>
            </a:extLst>
          </p:cNvPr>
          <p:cNvSpPr txBox="1"/>
          <p:nvPr/>
        </p:nvSpPr>
        <p:spPr>
          <a:xfrm>
            <a:off x="4919552" y="4470167"/>
            <a:ext cx="16012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Fruit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And Yogurt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Selawik Light" panose="020B0502040204020203" pitchFamily="34" charset="0"/>
              <a:ea typeface="+mn-ea"/>
              <a:cs typeface="+mn-cs"/>
            </a:endParaRPr>
          </a:p>
        </p:txBody>
      </p: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3F92F74D-7B0A-D37D-794E-5D7F990D7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997" y="3647646"/>
            <a:ext cx="476731" cy="4587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A73D04-95D6-21FC-898B-E7D9EE8EBBEE}"/>
              </a:ext>
            </a:extLst>
          </p:cNvPr>
          <p:cNvSpPr txBox="1"/>
          <p:nvPr/>
        </p:nvSpPr>
        <p:spPr>
          <a:xfrm>
            <a:off x="1728376" y="2801983"/>
            <a:ext cx="1536932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latin typeface="Amasis MT Pro Black"/>
              </a:rPr>
              <a:t>Roasted Vegetable Stir fry with chick peas 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ea typeface="+mn-lt"/>
                <a:cs typeface="+mn-lt"/>
              </a:rPr>
              <a:t> with Edamame Beans</a:t>
            </a:r>
            <a:endParaRPr lang="en-GB" sz="1200" b="1" dirty="0">
              <a:solidFill>
                <a:srgbClr val="F49100"/>
              </a:solidFill>
              <a:ea typeface="Calibri"/>
              <a:cs typeface="Calibri"/>
            </a:endParaRPr>
          </a:p>
          <a:p>
            <a:pPr algn="ctr">
              <a:defRPr/>
            </a:pP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DE4CFAE-1F18-797F-FF1A-BAD0C6861C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4391" y="1024100"/>
            <a:ext cx="575134" cy="390443"/>
          </a:xfrm>
          <a:prstGeom prst="rect">
            <a:avLst/>
          </a:prstGeom>
        </p:spPr>
      </p:pic>
      <p:sp>
        <p:nvSpPr>
          <p:cNvPr id="63" name="Freeform 23">
            <a:extLst>
              <a:ext uri="{FF2B5EF4-FFF2-40B4-BE49-F238E27FC236}">
                <a16:creationId xmlns:a16="http://schemas.microsoft.com/office/drawing/2014/main" id="{20E0468E-10E4-2894-D771-C0094F425C50}"/>
              </a:ext>
            </a:extLst>
          </p:cNvPr>
          <p:cNvSpPr/>
          <p:nvPr/>
        </p:nvSpPr>
        <p:spPr>
          <a:xfrm flipH="1">
            <a:off x="7881536" y="3701133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Picture 65" descr="A picture containing text&#10;&#10;Description automatically generated">
            <a:extLst>
              <a:ext uri="{FF2B5EF4-FFF2-40B4-BE49-F238E27FC236}">
                <a16:creationId xmlns:a16="http://schemas.microsoft.com/office/drawing/2014/main" id="{F631B3C8-3157-6166-D59D-9D94E080D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48" y="3647646"/>
            <a:ext cx="476731" cy="45879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7C3A6CF2-5C98-B4BC-BEE5-181C7CE6F2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0335" y="2609050"/>
            <a:ext cx="575134" cy="390443"/>
          </a:xfrm>
          <a:prstGeom prst="rect">
            <a:avLst/>
          </a:prstGeom>
        </p:spPr>
      </p:pic>
      <p:sp>
        <p:nvSpPr>
          <p:cNvPr id="69" name="Freeform 23">
            <a:extLst>
              <a:ext uri="{FF2B5EF4-FFF2-40B4-BE49-F238E27FC236}">
                <a16:creationId xmlns:a16="http://schemas.microsoft.com/office/drawing/2014/main" id="{3238C65E-E316-1E29-488E-7AD7AE931CE6}"/>
              </a:ext>
            </a:extLst>
          </p:cNvPr>
          <p:cNvSpPr/>
          <p:nvPr/>
        </p:nvSpPr>
        <p:spPr>
          <a:xfrm flipH="1">
            <a:off x="3006561" y="475549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57050A2-8C57-F1E4-E633-1A3C7E74BFA0}"/>
              </a:ext>
            </a:extLst>
          </p:cNvPr>
          <p:cNvSpPr txBox="1"/>
          <p:nvPr/>
        </p:nvSpPr>
        <p:spPr>
          <a:xfrm>
            <a:off x="3326486" y="4486991"/>
            <a:ext cx="17531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Chocolate Cake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FCC3A8B8-3F6D-AC10-DC3F-3A0248D6A394}"/>
              </a:ext>
            </a:extLst>
          </p:cNvPr>
          <p:cNvGrpSpPr/>
          <p:nvPr/>
        </p:nvGrpSpPr>
        <p:grpSpPr>
          <a:xfrm>
            <a:off x="6189992" y="2175965"/>
            <a:ext cx="310453" cy="295716"/>
            <a:chOff x="0" y="184916"/>
            <a:chExt cx="3741232" cy="3636623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05CB9D8-648C-9EE1-D635-3531A9378647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6878FECF-A7A3-7DC2-BFC5-4CF0A5BD9C4F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5" name="Group 10">
              <a:extLst>
                <a:ext uri="{FF2B5EF4-FFF2-40B4-BE49-F238E27FC236}">
                  <a16:creationId xmlns:a16="http://schemas.microsoft.com/office/drawing/2014/main" id="{2A84DA96-9AC4-4887-D788-1498D0BD82C4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47" name="Freeform 11">
                <a:extLst>
                  <a:ext uri="{FF2B5EF4-FFF2-40B4-BE49-F238E27FC236}">
                    <a16:creationId xmlns:a16="http://schemas.microsoft.com/office/drawing/2014/main" id="{B046E60D-4F07-8922-092A-6BC30711D81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TextBox 12">
                <a:extLst>
                  <a:ext uri="{FF2B5EF4-FFF2-40B4-BE49-F238E27FC236}">
                    <a16:creationId xmlns:a16="http://schemas.microsoft.com/office/drawing/2014/main" id="{17BF36D8-4FE6-37B4-2003-5A5F3324584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3">
              <a:extLst>
                <a:ext uri="{FF2B5EF4-FFF2-40B4-BE49-F238E27FC236}">
                  <a16:creationId xmlns:a16="http://schemas.microsoft.com/office/drawing/2014/main" id="{B4715AA9-AABB-9C7B-4B24-D4E1EC83BCA7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41" name="Freeform 14">
                <a:extLst>
                  <a:ext uri="{FF2B5EF4-FFF2-40B4-BE49-F238E27FC236}">
                    <a16:creationId xmlns:a16="http://schemas.microsoft.com/office/drawing/2014/main" id="{5AA3E365-3F39-9B72-CAF1-1D82485483F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Box 15">
                <a:extLst>
                  <a:ext uri="{FF2B5EF4-FFF2-40B4-BE49-F238E27FC236}">
                    <a16:creationId xmlns:a16="http://schemas.microsoft.com/office/drawing/2014/main" id="{FCCDC75A-3886-9FA0-2D3E-476072AE64B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ED560A29-6752-C42C-F16D-299A89230B11}"/>
              </a:ext>
            </a:extLst>
          </p:cNvPr>
          <p:cNvSpPr txBox="1"/>
          <p:nvPr/>
        </p:nvSpPr>
        <p:spPr>
          <a:xfrm>
            <a:off x="8154522" y="1469558"/>
            <a:ext cx="16830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Amasis MT Pro Black" panose="02040A04050005020304" pitchFamily="18" charset="0"/>
                <a:ea typeface="DengXian Light"/>
              </a:rPr>
              <a:t>Battered fillet of fish </a:t>
            </a:r>
          </a:p>
          <a:p>
            <a:pPr algn="ctr"/>
            <a:r>
              <a:rPr lang="en-GB" sz="1400" b="1" dirty="0">
                <a:solidFill>
                  <a:schemeClr val="accent2"/>
                </a:solidFill>
                <a:latin typeface="Amasis MT Pro Black" panose="02040A04050005020304" pitchFamily="18" charset="0"/>
                <a:ea typeface="DengXian Light"/>
              </a:rPr>
              <a:t>With Chips and mushy peas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6B7BD61-C5D7-7F9B-3B2D-A37F090EBFE9}"/>
              </a:ext>
            </a:extLst>
          </p:cNvPr>
          <p:cNvSpPr txBox="1"/>
          <p:nvPr/>
        </p:nvSpPr>
        <p:spPr>
          <a:xfrm>
            <a:off x="8230287" y="2801983"/>
            <a:ext cx="15002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Cheese and tomato pizza slice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2"/>
                </a:solidFill>
                <a:latin typeface="Amasis MT Pro Black" panose="02040A04050005020304" pitchFamily="18" charset="0"/>
              </a:rPr>
              <a:t>With chips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And beans </a:t>
            </a:r>
          </a:p>
        </p:txBody>
      </p:sp>
      <p:grpSp>
        <p:nvGrpSpPr>
          <p:cNvPr id="64" name="Group 7">
            <a:extLst>
              <a:ext uri="{FF2B5EF4-FFF2-40B4-BE49-F238E27FC236}">
                <a16:creationId xmlns:a16="http://schemas.microsoft.com/office/drawing/2014/main" id="{3F3F148F-179D-46F0-BBC6-9AF38DC52CA2}"/>
              </a:ext>
            </a:extLst>
          </p:cNvPr>
          <p:cNvGrpSpPr/>
          <p:nvPr/>
        </p:nvGrpSpPr>
        <p:grpSpPr>
          <a:xfrm>
            <a:off x="3334377" y="2297214"/>
            <a:ext cx="291025" cy="248952"/>
            <a:chOff x="0" y="184916"/>
            <a:chExt cx="3741232" cy="3636623"/>
          </a:xfrm>
        </p:grpSpPr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F9A67B25-138F-48AB-A10B-2FF0734DADB8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58CBD870-8E19-40A0-A009-85BD36BF37A9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2" name="Group 10">
              <a:extLst>
                <a:ext uri="{FF2B5EF4-FFF2-40B4-BE49-F238E27FC236}">
                  <a16:creationId xmlns:a16="http://schemas.microsoft.com/office/drawing/2014/main" id="{78C5840D-78E8-423E-8983-94C84C17FABA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76" name="Freeform 11">
                <a:extLst>
                  <a:ext uri="{FF2B5EF4-FFF2-40B4-BE49-F238E27FC236}">
                    <a16:creationId xmlns:a16="http://schemas.microsoft.com/office/drawing/2014/main" id="{A4BE4957-9F9F-470D-930C-0FFB4C06A6A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TextBox 12">
                <a:extLst>
                  <a:ext uri="{FF2B5EF4-FFF2-40B4-BE49-F238E27FC236}">
                    <a16:creationId xmlns:a16="http://schemas.microsoft.com/office/drawing/2014/main" id="{F13301C4-52A1-4AC0-9753-A427C8633F8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3" name="Group 13">
              <a:extLst>
                <a:ext uri="{FF2B5EF4-FFF2-40B4-BE49-F238E27FC236}">
                  <a16:creationId xmlns:a16="http://schemas.microsoft.com/office/drawing/2014/main" id="{225C0281-0E83-42E5-9691-3ED63F5951E6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74" name="Freeform 14">
                <a:extLst>
                  <a:ext uri="{FF2B5EF4-FFF2-40B4-BE49-F238E27FC236}">
                    <a16:creationId xmlns:a16="http://schemas.microsoft.com/office/drawing/2014/main" id="{C9757918-AD29-4C95-BD33-B26D313B982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TextBox 15">
                <a:extLst>
                  <a:ext uri="{FF2B5EF4-FFF2-40B4-BE49-F238E27FC236}">
                    <a16:creationId xmlns:a16="http://schemas.microsoft.com/office/drawing/2014/main" id="{ACD16EAE-7B80-4FB8-B71A-EACD95A1B89E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9159F14-3A00-71DA-23DD-46B753C177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42507" y="988835"/>
            <a:ext cx="573074" cy="57917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439D8C6-B042-3239-C73E-C9C0D19855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8949" y="1024100"/>
            <a:ext cx="595225" cy="30674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C9E7200-3CFD-C150-B986-1E59BC41007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65058" y="2057019"/>
            <a:ext cx="434632" cy="41981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1726672-10FA-284B-613B-A224C05EF80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30821" y="3870216"/>
            <a:ext cx="317019" cy="30482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1B305D6-93DB-9198-8A92-FAD3D10179B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90770" y="3753950"/>
            <a:ext cx="292633" cy="26824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A1DFB79-1FFD-9B4D-D234-459ED0B5582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32242" y="3770472"/>
            <a:ext cx="292633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45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172F8170221E4E9168100BA5881412" ma:contentTypeVersion="10" ma:contentTypeDescription="Create a new document." ma:contentTypeScope="" ma:versionID="1eae2896a1dd79e5fd2bdcc4732b140f">
  <xsd:schema xmlns:xsd="http://www.w3.org/2001/XMLSchema" xmlns:xs="http://www.w3.org/2001/XMLSchema" xmlns:p="http://schemas.microsoft.com/office/2006/metadata/properties" xmlns:ns3="29e7e9b6-be38-4c2d-b614-3c2022257f5c" targetNamespace="http://schemas.microsoft.com/office/2006/metadata/properties" ma:root="true" ma:fieldsID="4d61c6f1806a7ee2acd4ccfa4ae2dacb" ns3:_="">
    <xsd:import namespace="29e7e9b6-be38-4c2d-b614-3c2022257f5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e7e9b6-be38-4c2d-b614-3c2022257f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9e7e9b6-be38-4c2d-b614-3c2022257f5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438A78-443F-49D9-85F1-4DA16C404A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e7e9b6-be38-4c2d-b614-3c2022257f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7F70F4-AC20-4262-B039-ED8451DB711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9e7e9b6-be38-4c2d-b614-3c2022257f5c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95DFD85-DCEC-4A9B-BD66-3E04A24C66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4458</TotalTime>
  <Words>416</Words>
  <Application>Microsoft Office PowerPoint</Application>
  <PresentationFormat>A4 Paper (210x297 mm)</PresentationFormat>
  <Paragraphs>99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Amasis MT Pro Black</vt:lpstr>
      <vt:lpstr>Amasis MT Pro Medium</vt:lpstr>
      <vt:lpstr>Aptos</vt:lpstr>
      <vt:lpstr>Arial</vt:lpstr>
      <vt:lpstr>Calibri</vt:lpstr>
      <vt:lpstr>Calibri Light</vt:lpstr>
      <vt:lpstr>Campaign Thin</vt:lpstr>
      <vt:lpstr>Selawik Light</vt:lpstr>
      <vt:lpstr>Office Theme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Cooper</dc:creator>
  <cp:lastModifiedBy>HeadsPA</cp:lastModifiedBy>
  <cp:revision>47</cp:revision>
  <dcterms:created xsi:type="dcterms:W3CDTF">2023-01-19T15:41:07Z</dcterms:created>
  <dcterms:modified xsi:type="dcterms:W3CDTF">2026-10-06T12:00:09Z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0x010100F2172F8170221E4E9168100BA5881412</vt:lpwstr>
  </property>
  <property fmtid="{D5CDD505-2E9C-101B-9397-08002B2CF9AE}" pid="3" name="MediaServiceImageTags">
    <vt:lpwstr/>
  </property>
</Properties>
</file>